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96" r:id="rId1"/>
  </p:sldMasterIdLst>
  <p:notesMasterIdLst>
    <p:notesMasterId r:id="rId47"/>
  </p:notesMasterIdLst>
  <p:sldIdLst>
    <p:sldId id="256" r:id="rId2"/>
    <p:sldId id="257" r:id="rId3"/>
    <p:sldId id="289" r:id="rId4"/>
    <p:sldId id="258" r:id="rId5"/>
    <p:sldId id="259" r:id="rId6"/>
    <p:sldId id="327" r:id="rId7"/>
    <p:sldId id="291" r:id="rId8"/>
    <p:sldId id="328" r:id="rId9"/>
    <p:sldId id="293" r:id="rId10"/>
    <p:sldId id="329" r:id="rId11"/>
    <p:sldId id="295" r:id="rId12"/>
    <p:sldId id="294" r:id="rId13"/>
    <p:sldId id="296" r:id="rId14"/>
    <p:sldId id="297" r:id="rId15"/>
    <p:sldId id="298" r:id="rId16"/>
    <p:sldId id="299" r:id="rId17"/>
    <p:sldId id="300" r:id="rId18"/>
    <p:sldId id="333" r:id="rId19"/>
    <p:sldId id="330" r:id="rId20"/>
    <p:sldId id="301" r:id="rId21"/>
    <p:sldId id="322" r:id="rId22"/>
    <p:sldId id="302" r:id="rId23"/>
    <p:sldId id="331" r:id="rId24"/>
    <p:sldId id="332" r:id="rId25"/>
    <p:sldId id="304" r:id="rId26"/>
    <p:sldId id="305" r:id="rId27"/>
    <p:sldId id="306" r:id="rId28"/>
    <p:sldId id="307" r:id="rId29"/>
    <p:sldId id="308" r:id="rId30"/>
    <p:sldId id="309" r:id="rId31"/>
    <p:sldId id="310" r:id="rId32"/>
    <p:sldId id="311" r:id="rId33"/>
    <p:sldId id="312" r:id="rId34"/>
    <p:sldId id="325" r:id="rId35"/>
    <p:sldId id="324" r:id="rId36"/>
    <p:sldId id="326" r:id="rId37"/>
    <p:sldId id="313" r:id="rId38"/>
    <p:sldId id="314" r:id="rId39"/>
    <p:sldId id="315" r:id="rId40"/>
    <p:sldId id="317" r:id="rId41"/>
    <p:sldId id="318" r:id="rId42"/>
    <p:sldId id="319" r:id="rId43"/>
    <p:sldId id="320" r:id="rId44"/>
    <p:sldId id="321" r:id="rId45"/>
    <p:sldId id="280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D1A4D7"/>
    <a:srgbClr val="F9C8FA"/>
    <a:srgbClr val="FFAFFF"/>
    <a:srgbClr val="FF00FF"/>
    <a:srgbClr val="907393"/>
    <a:srgbClr val="FFF7F5"/>
    <a:srgbClr val="FFF5E4"/>
    <a:srgbClr val="FFF7DE"/>
    <a:srgbClr val="FBFD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82" autoAdjust="0"/>
    <p:restoredTop sz="93447" autoAdjust="0"/>
  </p:normalViewPr>
  <p:slideViewPr>
    <p:cSldViewPr snapToGrid="0">
      <p:cViewPr varScale="1">
        <p:scale>
          <a:sx n="62" d="100"/>
          <a:sy n="62" d="100"/>
        </p:scale>
        <p:origin x="35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6B4-4232-1141-AF6D-7311250D269C}" type="datetimeFigureOut">
              <a:rPr lang="en-US" smtClean="0"/>
              <a:t>2/3/2025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EA0658-1D01-4340-8E74-73ADBC9468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1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17A95C1-3B70-6F17-5EA8-ADD441DCD158}"/>
              </a:ext>
            </a:extLst>
          </p:cNvPr>
          <p:cNvSpPr/>
          <p:nvPr userDrawn="1"/>
        </p:nvSpPr>
        <p:spPr>
          <a:xfrm rot="16200000">
            <a:off x="-1695126" y="3950429"/>
            <a:ext cx="5455143" cy="360000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28EFA7-71C9-7D15-7F31-800DC5F553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solidFill>
            <a:srgbClr val="D1A4D7"/>
          </a:solidFill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56510B-7106-B84D-D2C8-D423FCE9C9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514CD-56BF-4561-7451-48F995E87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1980B-A693-EE48-8C26-991DD8B5D638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3AA9E-D51C-EEDA-9A2B-A54D9862A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87C81-6F9E-7998-E0E9-F7EEB7D4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A56FAC-3DA1-BC32-D308-E66E1A7BAB79}"/>
              </a:ext>
            </a:extLst>
          </p:cNvPr>
          <p:cNvSpPr/>
          <p:nvPr userDrawn="1"/>
        </p:nvSpPr>
        <p:spPr>
          <a:xfrm>
            <a:off x="586408" y="546652"/>
            <a:ext cx="11605591" cy="365125"/>
          </a:xfrm>
          <a:prstGeom prst="rect">
            <a:avLst/>
          </a:prstGeom>
          <a:solidFill>
            <a:srgbClr val="907393"/>
          </a:solidFill>
          <a:ln>
            <a:solidFill>
              <a:srgbClr val="90739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B71231-9E91-2351-41DD-EF2321EEA34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7A368F1D-FBC6-867D-48D3-11B22969AEFF}"/>
              </a:ext>
            </a:extLst>
          </p:cNvPr>
          <p:cNvSpPr txBox="1">
            <a:spLocks/>
          </p:cNvSpPr>
          <p:nvPr userDrawn="1"/>
        </p:nvSpPr>
        <p:spPr>
          <a:xfrm>
            <a:off x="34975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36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A98C5-0785-E13D-B5B3-01664F719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865AFC-5512-4CA7-6885-5F8ABED520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FCCD4A-9FC0-AAE0-32F8-AC6755424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A1800-FB03-6B4F-AC5D-FF2489AE4E69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0FC84-849B-2BCE-200C-192F86DE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7E1C3-5EEC-0280-E3EE-564894CA5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ED186-3567-C65E-99E9-13216CA532B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1083F0E8-1F23-3BCF-1F54-3C62D5157C0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003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FF16922-28C8-3044-0D91-5D424F096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39F226-8DC3-6057-21F8-158ECD69E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76E6AB-B9A6-AA2D-483E-BD1EF3C89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03AD9-7637-A64E-85B1-1609B8EBC87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79CAA-E3B2-718D-5BA7-E28638F35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489BAF-1999-6DA4-520C-0952F3DE7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6EA3815E-ED2D-40D0-9D79-9DC566FD1BC1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984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125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2E686-338D-D1A8-2B10-8FDAFC9B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E6CBA7-3364-A010-B74D-DEFD205DD5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5B55B-4C52-B742-2C2A-CB5FCFDD0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1C23C-272E-344C-B1BB-CF493FC34CC3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BEB3E-E535-4A3B-E069-2FDC469F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45FB9-9A89-791A-20F8-965C4272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6B7400-7490-3EE1-4FC4-05FA90C19E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76349" cy="1446373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B2CA8E4-ED71-9ADE-A3BA-C2354AF8F5D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8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358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04425-2F12-FC87-7814-DE9847060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832A1-0409-59C9-8FE2-F6ED693538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2C18A-B2BE-D5CA-76D3-38CD9BA6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40612-2D04-BA44-8230-19D3D341BE7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258F5-C078-614D-BB01-F98E5D6A7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DB423-2ED8-FC6E-CD07-B1CA45923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274D9C-B180-5475-164D-4CE54B974D2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9F86391-6CF1-C4DB-3E95-CF496A0EDEB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14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5F0809-97D2-7F69-3C86-047353B3F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98BF18-092D-1673-8B78-89F8F58FC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F2FED-765D-0392-010E-CA291147F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A8686B-832A-4AD3-403F-3B62136CD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D4E15-583F-4E48-997A-9E7DD529614C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B0BC0-70B9-7EDA-6C1D-66C705661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5C80B0-32FF-74A1-829A-64218DDAF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5A980B-5533-EFD4-1C45-2BEF0FEBF6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5DE8FC47-D385-73F4-D164-2BB7CFD5D72B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708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FD982-9A1B-AF00-0BA0-E450717BC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C4F20-340B-E01C-A223-643793A9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CAFF8-EF93-98B0-F237-8AD3FFC1E3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694D9C-8F0A-933B-4E89-5517D18971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9CEF8D-5565-615F-EB46-ABFB5B6592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3EBB4-C99B-6FE1-4B6E-0981FC4689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AA88E-F87A-8748-BED4-EA2D0CA70791}" type="datetime1">
              <a:rPr lang="en-MY" smtClean="0"/>
              <a:t>3/2/2025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38546-81F8-E716-EC42-3D72634FA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BEC1F7-FF1D-7369-677D-255C7C2F4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2F82C8E-10F1-C0BC-054C-F4E6BD5D9B3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1253" cy="1451930"/>
          </a:xfrm>
          <a:prstGeom prst="rect">
            <a:avLst/>
          </a:prstGeom>
        </p:spPr>
      </p:pic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5799CEC-4CA9-A968-7724-196F4C40FB25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376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FACA8-E937-8F8F-DE0B-AA96EE7A3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4C62B5-6632-5354-447E-6E668DB32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D551-467D-ED4D-9730-5D6565F9035A}" type="datetime1">
              <a:rPr lang="en-MY" smtClean="0"/>
              <a:t>3/2/2025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989AB-E0CE-CA61-3A5B-2A412CB2F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63F22-C110-D689-5222-A1F6F180C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8AF594-C725-AD6F-46B7-616D388672D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1289657" cy="1461454"/>
          </a:xfrm>
          <a:prstGeom prst="rect">
            <a:avLst/>
          </a:prstGeom>
        </p:spPr>
      </p:pic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576F-A901-CD56-B61C-A9EB9E67464D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65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40DB4D-EE4E-3092-F1E2-B27559473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25EFFA-9AC6-5B4F-9B7E-F10FD77653C6}" type="datetime1">
              <a:rPr lang="en-MY" smtClean="0"/>
              <a:t>3/2/2025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D38951-643F-6E80-477E-822A112B9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71E6E-BCB2-880D-249E-23FA54136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9469D-C744-5365-385B-18C6D4356C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84" b="89936" l="8933" r="89973">
                        <a14:foregroundMark x1="77211" y1="83977" x2="77211" y2="83977"/>
                        <a14:foregroundMark x1="75023" y1="81965" x2="59344" y2="83977"/>
                        <a14:foregroundMark x1="79490" y1="81965" x2="52598" y2="75040"/>
                        <a14:foregroundMark x1="24613" y1="38486" x2="14585" y2="70531"/>
                        <a14:foregroundMark x1="14585" y1="70531" x2="21240" y2="62238"/>
                        <a14:foregroundMark x1="80583" y1="80998" x2="79490" y2="80032"/>
                        <a14:foregroundMark x1="8933" y1="71095" x2="8933" y2="71095"/>
                        <a14:foregroundMark x1="73838" y1="75040" x2="73838" y2="75040"/>
                        <a14:foregroundMark x1="82862" y1="75040" x2="73838" y2="86957"/>
                        <a14:foregroundMark x1="73838" y1="88889" x2="68277" y2="83011"/>
                        <a14:foregroundMark x1="54877" y1="88889" x2="54877" y2="88889"/>
                        <a14:foregroundMark x1="67183" y1="85910" x2="76117" y2="86957"/>
                        <a14:foregroundMark x1="22425" y1="49356" x2="50410" y2="73510"/>
                        <a14:foregroundMark x1="50410" y1="73510" x2="82862" y2="740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" y="62546"/>
            <a:ext cx="2365513" cy="2680626"/>
          </a:xfrm>
          <a:prstGeom prst="rect">
            <a:avLst/>
          </a:prstGeom>
        </p:spPr>
      </p:pic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F1E31A2C-6FF7-892F-DD88-9F71CD586E99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9005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25637-327D-4F64-5CD0-F453FBE061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A37561-861C-FB96-6D8D-0BFD1319E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E03F5-46CA-B283-1C5E-A23C17DBD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6A9167-8099-163B-91D4-095B45433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4C31F-BD22-0E44-BB74-B053B76021AD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17175-8090-C93B-E656-C69D67445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2E55DA-9175-C86A-5FAC-2065138C1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F9849FD2-9FE4-D383-6CDA-9AAC974F547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48412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01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50A2-D8C8-E450-2951-8C5303C9D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0C8871-72D6-0EA1-7DF2-0885C1D0D5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C2F01E-306F-EBE5-7B86-41D864901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34160D-D2E9-6347-1389-65C8733E6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44E4E2-323B-1143-972F-51E21F89A4ED}" type="datetime1">
              <a:rPr lang="en-MY" smtClean="0"/>
              <a:t>3/2/2025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E520FB-DE7B-D9A8-A29F-9EC8A228B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9C9955-8729-700D-2224-177EAFF13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6D2F560-5227-65FD-2AD4-3B3B5011DBD6}"/>
              </a:ext>
            </a:extLst>
          </p:cNvPr>
          <p:cNvSpPr txBox="1">
            <a:spLocks/>
          </p:cNvSpPr>
          <p:nvPr userDrawn="1"/>
        </p:nvSpPr>
        <p:spPr>
          <a:xfrm>
            <a:off x="3611880" y="6356349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Clinical Practice Guidelines Management of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47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7F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5A2173-C048-6B71-8927-64C69AD11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11003280" cy="1189355"/>
          </a:xfrm>
          <a:prstGeom prst="rect">
            <a:avLst/>
          </a:prstGeom>
          <a:solidFill>
            <a:srgbClr val="D1A4D7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F3E80-474B-69E8-45E7-0A30185BE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4380" y="1508920"/>
            <a:ext cx="10744200" cy="46680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2C827-9E47-6D9B-01E6-EDABDEB5B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54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CE372-C9D4-EE47-8372-B0544A740E9A}" type="datetime1">
              <a:rPr lang="en-MY" smtClean="0"/>
              <a:t>3/2/2025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387F17-AE51-C315-5492-831A7C7B6B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97580" y="6356350"/>
            <a:ext cx="525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Clinical Practice Guidelines Management of Systemic Lupus Erythematosus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09C773-BCB4-7783-EC4E-F90979A03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55380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FCF33-A321-0F49-A25D-3943EB967B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60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mdcalc.com/calc/10099/systemic-lupus-erythematosus-disease-activity-index-2000-sledai-2k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AA864-4AE8-C30D-C7A5-B911B327D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22713" y="1486989"/>
            <a:ext cx="9568543" cy="2387600"/>
          </a:xfrm>
        </p:spPr>
        <p:txBody>
          <a:bodyPr>
            <a:normAutofit fontScale="90000"/>
          </a:bodyPr>
          <a:lstStyle/>
          <a:p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Training of Core Trainers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CPG Management of </a:t>
            </a:r>
            <a:b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</a:br>
            <a:r>
              <a:rPr lang="en-US" dirty="0">
                <a:ln>
                  <a:solidFill>
                    <a:srgbClr val="FF00FF"/>
                  </a:solidFill>
                </a:ln>
                <a:solidFill>
                  <a:schemeClr val="tx1"/>
                </a:solidFill>
              </a:rPr>
              <a:t>Systemic Lupus Erythematosus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58C4A-6792-81D6-63F1-138DFA54CC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37937" y="4460965"/>
            <a:ext cx="9144000" cy="1088571"/>
          </a:xfrm>
        </p:spPr>
        <p:txBody>
          <a:bodyPr>
            <a:normAutofit/>
          </a:bodyPr>
          <a:lstStyle/>
          <a:p>
            <a:r>
              <a:rPr lang="en-US" sz="6000" b="1" dirty="0"/>
              <a:t>CASE DISCUSSION 2</a:t>
            </a:r>
          </a:p>
        </p:txBody>
      </p:sp>
      <p:pic>
        <p:nvPicPr>
          <p:cNvPr id="9" name="Picture 8" descr="A person with pink butterflies&#10;&#10;Description automatically generated">
            <a:extLst>
              <a:ext uri="{FF2B5EF4-FFF2-40B4-BE49-F238E27FC236}">
                <a16:creationId xmlns:a16="http://schemas.microsoft.com/office/drawing/2014/main" id="{074CBA86-DDE5-761F-4D74-86C75D0DA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26485">
            <a:off x="9923676" y="3928679"/>
            <a:ext cx="1568923" cy="2504408"/>
          </a:xfrm>
          <a:prstGeom prst="rect">
            <a:avLst/>
          </a:prstGeom>
          <a:ln w="38100">
            <a:solidFill>
              <a:srgbClr val="907393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  <p:extLst>
      <p:ext uri="{BB962C8B-B14F-4D97-AF65-F5344CB8AC3E}">
        <p14:creationId xmlns:p14="http://schemas.microsoft.com/office/powerpoint/2010/main" val="32001660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237D26-208B-4705-AE9E-BE924B6C2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104" y="320500"/>
            <a:ext cx="9020710" cy="63679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59B707-4B9B-0168-AB94-8280794BDABF}"/>
              </a:ext>
            </a:extLst>
          </p:cNvPr>
          <p:cNvSpPr/>
          <p:nvPr/>
        </p:nvSpPr>
        <p:spPr>
          <a:xfrm>
            <a:off x="5691581" y="2717229"/>
            <a:ext cx="2704272" cy="20499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24425E6-218F-4EFF-A385-9C73A3D60158}"/>
              </a:ext>
            </a:extLst>
          </p:cNvPr>
          <p:cNvSpPr txBox="1">
            <a:spLocks/>
          </p:cNvSpPr>
          <p:nvPr/>
        </p:nvSpPr>
        <p:spPr>
          <a:xfrm>
            <a:off x="59221" y="3003703"/>
            <a:ext cx="2180545" cy="1189355"/>
          </a:xfrm>
          <a:prstGeom prst="rect">
            <a:avLst/>
          </a:prstGeom>
          <a:solidFill>
            <a:srgbClr val="D1A4D7"/>
          </a:solidFill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MY" dirty="0"/>
              <a:t>Answer 2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102FBE-DF02-4EA7-B1E2-F6D951F4EE01}"/>
              </a:ext>
            </a:extLst>
          </p:cNvPr>
          <p:cNvSpPr/>
          <p:nvPr/>
        </p:nvSpPr>
        <p:spPr>
          <a:xfrm>
            <a:off x="3982491" y="320500"/>
            <a:ext cx="6122453" cy="8879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27885E-DBD8-D554-EA7A-B09AF4FD5E02}"/>
              </a:ext>
            </a:extLst>
          </p:cNvPr>
          <p:cNvSpPr/>
          <p:nvPr/>
        </p:nvSpPr>
        <p:spPr>
          <a:xfrm>
            <a:off x="2660385" y="706723"/>
            <a:ext cx="347920" cy="2911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1489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89817D-1A82-9296-43D7-6B6C3FCED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B0C24-9B37-B788-7F95-C952E101A8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dirty="0"/>
              <a:t>Answer 2</a:t>
            </a:r>
            <a:r>
              <a:rPr lang="en-MY" baseline="-25000" dirty="0"/>
              <a:t>-2</a:t>
            </a:r>
            <a:endParaRPr lang="en-GB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BFB044-9F22-2088-FFCC-9E300D5492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MY" sz="3200" dirty="0"/>
              <a:t>Education and counselling</a:t>
            </a:r>
          </a:p>
          <a:p>
            <a:pPr algn="just"/>
            <a:r>
              <a:rPr lang="en-MY" sz="3200" dirty="0"/>
              <a:t>Consider non-pharmacological treatment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200" dirty="0"/>
              <a:t>Sun protection, sun avoidance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200" dirty="0"/>
              <a:t>Physiotherapy</a:t>
            </a:r>
          </a:p>
          <a:p>
            <a:pPr lvl="1" algn="just">
              <a:buFont typeface="Wingdings" panose="05000000000000000000" pitchFamily="2" charset="2"/>
              <a:buChar char="Ø"/>
            </a:pPr>
            <a:endParaRPr lang="en-MY" sz="3200" dirty="0"/>
          </a:p>
          <a:p>
            <a:pPr algn="just"/>
            <a:r>
              <a:rPr lang="en-MY" sz="3200" dirty="0"/>
              <a:t>Start T HCQ 200 mg OD* and T</a:t>
            </a:r>
            <a:r>
              <a:rPr lang="en-US" sz="3200" dirty="0"/>
              <a:t> prednisolone 10 mg OD </a:t>
            </a:r>
            <a:endParaRPr lang="en-MY" sz="3200" dirty="0"/>
          </a:p>
          <a:p>
            <a:pPr algn="just"/>
            <a:r>
              <a:rPr lang="en-MY" sz="3200" dirty="0"/>
              <a:t>May continue with NSAID PRN</a:t>
            </a:r>
          </a:p>
          <a:p>
            <a:pPr algn="just"/>
            <a:endParaRPr lang="en-MY" sz="3200" dirty="0"/>
          </a:p>
          <a:p>
            <a:pPr algn="just"/>
            <a:r>
              <a:rPr lang="en-MY" sz="3200" dirty="0"/>
              <a:t>Management of co-morbidity - migraine </a:t>
            </a:r>
          </a:p>
          <a:p>
            <a:pPr algn="just"/>
            <a:endParaRPr lang="en-GB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679870-11E9-6864-B2E7-D780BB17A06F}"/>
              </a:ext>
            </a:extLst>
          </p:cNvPr>
          <p:cNvSpPr txBox="1"/>
          <p:nvPr/>
        </p:nvSpPr>
        <p:spPr>
          <a:xfrm>
            <a:off x="8503920" y="6176963"/>
            <a:ext cx="2276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MY" dirty="0"/>
              <a:t>*subject to availability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756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532C2-7FA2-7C3E-D4E8-14E70442F7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8720" y="136525"/>
            <a:ext cx="3516844" cy="1189355"/>
          </a:xfrm>
        </p:spPr>
        <p:txBody>
          <a:bodyPr/>
          <a:lstStyle/>
          <a:p>
            <a:r>
              <a:rPr lang="en-MY" dirty="0"/>
              <a:t>Answer 2</a:t>
            </a:r>
            <a:r>
              <a:rPr lang="en-MY" baseline="-25000" dirty="0"/>
              <a:t>-3</a:t>
            </a:r>
            <a:endParaRPr lang="en-GB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28811A8-9065-EE60-C132-DA240076E3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782230"/>
              </p:ext>
            </p:extLst>
          </p:nvPr>
        </p:nvGraphicFramePr>
        <p:xfrm>
          <a:off x="949272" y="1744996"/>
          <a:ext cx="10744197" cy="498444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58726">
                  <a:extLst>
                    <a:ext uri="{9D8B030D-6E8A-4147-A177-3AD203B41FA5}">
                      <a16:colId xmlns:a16="http://schemas.microsoft.com/office/drawing/2014/main" val="940299596"/>
                    </a:ext>
                  </a:extLst>
                </a:gridCol>
                <a:gridCol w="1883067">
                  <a:extLst>
                    <a:ext uri="{9D8B030D-6E8A-4147-A177-3AD203B41FA5}">
                      <a16:colId xmlns:a16="http://schemas.microsoft.com/office/drawing/2014/main" val="2395986243"/>
                    </a:ext>
                  </a:extLst>
                </a:gridCol>
                <a:gridCol w="2400541">
                  <a:extLst>
                    <a:ext uri="{9D8B030D-6E8A-4147-A177-3AD203B41FA5}">
                      <a16:colId xmlns:a16="http://schemas.microsoft.com/office/drawing/2014/main" val="2381230546"/>
                    </a:ext>
                  </a:extLst>
                </a:gridCol>
                <a:gridCol w="2400541">
                  <a:extLst>
                    <a:ext uri="{9D8B030D-6E8A-4147-A177-3AD203B41FA5}">
                      <a16:colId xmlns:a16="http://schemas.microsoft.com/office/drawing/2014/main" val="3204163224"/>
                    </a:ext>
                  </a:extLst>
                </a:gridCol>
                <a:gridCol w="2401322">
                  <a:extLst>
                    <a:ext uri="{9D8B030D-6E8A-4147-A177-3AD203B41FA5}">
                      <a16:colId xmlns:a16="http://schemas.microsoft.com/office/drawing/2014/main" val="43413134"/>
                    </a:ext>
                  </a:extLst>
                </a:gridCol>
              </a:tblGrid>
              <a:tr h="52568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Drug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Recommended Dosage  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Common Adverse Events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Monitoring and Frequency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Pregnancy and Lactation 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5000943"/>
                  </a:ext>
                </a:extLst>
              </a:tr>
              <a:tr h="256884">
                <a:tc gridSpan="5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Corticosteroids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3066927"/>
                  </a:ext>
                </a:extLst>
              </a:tr>
              <a:tr h="278988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>
                          <a:effectLst/>
                        </a:rPr>
                        <a:t>Prednisolone 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Low dose: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&lt;7.5 mg OD PO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Intermediate dose: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7.5 - 30 mg OD PO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High dose: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&gt;30 mg OD PO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Elevated blood pressure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Infection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Acne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Hyperglycaemia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Dyslipidaemia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Osteoporosis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Muscle weakness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Fluid retention</a:t>
                      </a:r>
                      <a:endParaRPr lang="en-GB" sz="2400" dirty="0">
                        <a:effectLst/>
                      </a:endParaRPr>
                    </a:p>
                    <a:p>
                      <a:pPr marL="342900" lvl="0" indent="-3429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MY" sz="1800" dirty="0">
                          <a:effectLst/>
                        </a:rPr>
                        <a:t>Weight gain</a:t>
                      </a:r>
                      <a:endParaRPr lang="en-GB" sz="2400" dirty="0">
                        <a:effectLst/>
                      </a:endParaRPr>
                    </a:p>
                    <a:p>
                      <a:pPr marL="197485" indent="-18034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Glucose levels 3 - 6-monthly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Total cholesterol 6 - 12-monthly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Bone mineral density when indicated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Infection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u="sng" dirty="0">
                          <a:effectLst/>
                        </a:rPr>
                        <a:t>Pregnancy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Can be continued at lowest effective dose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 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u="sng" dirty="0">
                          <a:effectLst/>
                        </a:rPr>
                        <a:t>Lactation </a:t>
                      </a:r>
                      <a:endParaRPr lang="en-GB" sz="2400" dirty="0">
                        <a:effectLst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Compatible 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347408"/>
                  </a:ext>
                </a:extLst>
              </a:tr>
              <a:tr h="794494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Methyl-prednisolone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IV infusion ≥250 mg/day for 1 - 3 days (pulse)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6061778"/>
                  </a:ext>
                </a:extLst>
              </a:tr>
              <a:tr h="52568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>
                          <a:effectLst/>
                        </a:rPr>
                        <a:t>Hydrocortisone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MY" sz="1800" dirty="0">
                          <a:effectLst/>
                        </a:rPr>
                        <a:t>IV 50 - 100 mg TDS/QID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624301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27E20A75-2CB1-4E41-8759-E18BD9CE25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5564" y="0"/>
            <a:ext cx="7486436" cy="160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001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1BE228-9762-4D0B-B595-93904EB34E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250" y="908028"/>
            <a:ext cx="9436807" cy="19926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0FE0A9-7551-4E7B-A78D-22B301F33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5249" y="3362567"/>
            <a:ext cx="9436807" cy="29118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C924CE6-372F-B7ED-660A-02933D68BE0F}"/>
              </a:ext>
            </a:extLst>
          </p:cNvPr>
          <p:cNvSpPr/>
          <p:nvPr/>
        </p:nvSpPr>
        <p:spPr>
          <a:xfrm>
            <a:off x="2876530" y="3845209"/>
            <a:ext cx="8836010" cy="6754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9B95D4-20BE-965E-B49B-D6CE7EF0C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67598"/>
            <a:ext cx="2332234" cy="1189355"/>
          </a:xfrm>
        </p:spPr>
        <p:txBody>
          <a:bodyPr>
            <a:normAutofit/>
          </a:bodyPr>
          <a:lstStyle/>
          <a:p>
            <a:r>
              <a:rPr lang="en-MY" sz="3600" dirty="0"/>
              <a:t>Answer 2</a:t>
            </a:r>
            <a:r>
              <a:rPr lang="en-MY" sz="3600" baseline="-25000" dirty="0"/>
              <a:t>-4</a:t>
            </a:r>
            <a:endParaRPr lang="en-GB" sz="3600" baseline="-25000" dirty="0"/>
          </a:p>
        </p:txBody>
      </p:sp>
    </p:spTree>
    <p:extLst>
      <p:ext uri="{BB962C8B-B14F-4D97-AF65-F5344CB8AC3E}">
        <p14:creationId xmlns:p14="http://schemas.microsoft.com/office/powerpoint/2010/main" val="21553517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DACC3-2A82-DC00-2BF2-44252C5C9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1ED6DC-D5E9-E9F3-55AA-3F80A9FA5D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MY" sz="3200" dirty="0"/>
          </a:p>
          <a:p>
            <a:r>
              <a:rPr lang="en-MY" sz="3200" dirty="0"/>
              <a:t>1 month later, patient is seen at Rheumatology Clinic.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Joint pain, rash &amp; alopecia have improved.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Fever &amp; fatigue have resolved.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Weight gain of 2 kg (current weight = 51 kg)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On examination, faint malar rash is seen. No synovitis. No oral ulcer. Other systemic examination are unremarkable.</a:t>
            </a:r>
          </a:p>
          <a:p>
            <a:endParaRPr lang="en-MY" sz="3200" dirty="0"/>
          </a:p>
          <a:p>
            <a:pPr marL="0" indent="0">
              <a:buNone/>
            </a:pPr>
            <a:endParaRPr lang="en-MY" sz="3200" dirty="0"/>
          </a:p>
          <a:p>
            <a:pPr lvl="1"/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905386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1F018-20F0-C1B9-A001-0BE9D3EA8C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0DB568-C167-F0C4-313F-6DE8564AFD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MY" sz="3000" dirty="0"/>
              <a:t>Repeated investigations: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000" b="1" dirty="0"/>
              <a:t>Hb: 10.1 </a:t>
            </a:r>
            <a:r>
              <a:rPr lang="en-GB" sz="3000" b="1" dirty="0">
                <a:sym typeface="Wingdings" panose="05000000000000000000" pitchFamily="2" charset="2"/>
              </a:rPr>
              <a:t></a:t>
            </a:r>
            <a:r>
              <a:rPr lang="en-GB" sz="3000" b="1" dirty="0"/>
              <a:t> 10.8 g/dL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000" dirty="0"/>
              <a:t>TWC: 3.5 </a:t>
            </a:r>
            <a:r>
              <a:rPr lang="en-GB" sz="3000" dirty="0">
                <a:sym typeface="Wingdings" panose="05000000000000000000" pitchFamily="2" charset="2"/>
              </a:rPr>
              <a:t> 5 </a:t>
            </a:r>
            <a:r>
              <a:rPr lang="en-MY" sz="3000" dirty="0"/>
              <a:t>x 10</a:t>
            </a:r>
            <a:r>
              <a:rPr lang="en-MY" sz="3000" baseline="30000" dirty="0"/>
              <a:t>3 </a:t>
            </a:r>
            <a:r>
              <a:rPr lang="en-MY" sz="3000" dirty="0"/>
              <a:t>/</a:t>
            </a:r>
            <a:r>
              <a:rPr lang="en-MY" sz="3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000" dirty="0"/>
              <a:t>L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000" dirty="0"/>
              <a:t>Platelet: 110 </a:t>
            </a:r>
            <a:r>
              <a:rPr lang="en-GB" sz="3000" dirty="0">
                <a:sym typeface="Wingdings" panose="05000000000000000000" pitchFamily="2" charset="2"/>
              </a:rPr>
              <a:t> 180 </a:t>
            </a:r>
            <a:r>
              <a:rPr lang="en-MY" sz="3000" dirty="0"/>
              <a:t>x 10</a:t>
            </a:r>
            <a:r>
              <a:rPr lang="en-MY" sz="3000" baseline="30000" dirty="0"/>
              <a:t>3 </a:t>
            </a:r>
            <a:r>
              <a:rPr lang="en-MY" sz="3000" dirty="0"/>
              <a:t>/</a:t>
            </a:r>
            <a:r>
              <a:rPr lang="en-MY" sz="3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000" dirty="0"/>
              <a:t>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dirty="0"/>
              <a:t>RP, LFT, FBS, TFT: Normal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dirty="0"/>
              <a:t>Urinalysis remain normal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dirty="0"/>
              <a:t>ESR: 45 </a:t>
            </a:r>
            <a:r>
              <a:rPr lang="en-MY" sz="3000" dirty="0">
                <a:sym typeface="Wingdings" panose="05000000000000000000" pitchFamily="2" charset="2"/>
              </a:rPr>
              <a:t> </a:t>
            </a:r>
            <a:r>
              <a:rPr lang="en-MY" sz="3000" dirty="0"/>
              <a:t> 20 mm/hr, CRP: 6 </a:t>
            </a:r>
            <a:r>
              <a:rPr lang="en-MY" sz="3000" dirty="0">
                <a:sym typeface="Wingdings" panose="05000000000000000000" pitchFamily="2" charset="2"/>
              </a:rPr>
              <a:t> 3 mg/L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b="1" dirty="0">
                <a:sym typeface="Wingdings" panose="05000000000000000000" pitchFamily="2" charset="2"/>
              </a:rPr>
              <a:t>ANA (IF): 1:640 homogenous pattern, anti-dsDNA: Positive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b="1" dirty="0">
                <a:sym typeface="Wingdings" panose="05000000000000000000" pitchFamily="2" charset="2"/>
              </a:rPr>
              <a:t>C3: 0.5 g/L, C4: 0.07 g/L </a:t>
            </a:r>
            <a:r>
              <a:rPr lang="en-MY" sz="2000" dirty="0">
                <a:sym typeface="Wingdings" panose="05000000000000000000" pitchFamily="2" charset="2"/>
              </a:rPr>
              <a:t>(normal value: </a:t>
            </a:r>
            <a:r>
              <a:rPr lang="nn-NO" sz="2000" dirty="0">
                <a:sym typeface="Wingdings" panose="05000000000000000000" pitchFamily="2" charset="2"/>
              </a:rPr>
              <a:t>C3 = 0.9 - 1.8 g/L, C4 = 0.1 - 0.4 g/L)</a:t>
            </a:r>
            <a:endParaRPr lang="nn-NO" sz="2800" dirty="0">
              <a:sym typeface="Wingdings" panose="05000000000000000000" pitchFamily="2" charset="2"/>
            </a:endParaRP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000" dirty="0" err="1">
                <a:sym typeface="Wingdings" panose="05000000000000000000" pitchFamily="2" charset="2"/>
              </a:rPr>
              <a:t>aPL</a:t>
            </a:r>
            <a:r>
              <a:rPr lang="en-MY" sz="3000" dirty="0">
                <a:sym typeface="Wingdings" panose="05000000000000000000" pitchFamily="2" charset="2"/>
              </a:rPr>
              <a:t> antibodies: Pending</a:t>
            </a:r>
          </a:p>
          <a:p>
            <a:pPr lvl="1"/>
            <a:endParaRPr lang="en-MY" sz="3000" dirty="0"/>
          </a:p>
          <a:p>
            <a:pPr lvl="1"/>
            <a:endParaRPr lang="en-GB" sz="3000" dirty="0"/>
          </a:p>
          <a:p>
            <a:pPr lvl="1"/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288821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3E1D3-CEDE-7144-2A44-D28781C35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C259A-2539-E91A-DA36-EA8091EF66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62364"/>
            <a:ext cx="10744200" cy="4214599"/>
          </a:xfrm>
        </p:spPr>
        <p:txBody>
          <a:bodyPr>
            <a:normAutofit/>
          </a:bodyPr>
          <a:lstStyle/>
          <a:p>
            <a:r>
              <a:rPr lang="en-MY" sz="3200" dirty="0"/>
              <a:t>What is next most appropriate management?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776991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1B9B0-3BDE-0BC6-76C2-476EA7F15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EE28E-3442-3292-A0AF-001304FF6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/>
              <a:t>Repeat disease activity assessment using SLEDAI-2K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Total score = 6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MY" sz="3200" dirty="0"/>
              <a:t>Low complement =2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MY" sz="3200" dirty="0"/>
              <a:t>Increased DNA binding above normal range =2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MY" sz="3200" dirty="0"/>
              <a:t>Rash = 2</a:t>
            </a:r>
          </a:p>
          <a:p>
            <a:pPr lvl="1"/>
            <a:endParaRPr lang="en-MY" sz="3200" dirty="0"/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en-MY" sz="3200" dirty="0"/>
              <a:t>Diagnosis: </a:t>
            </a:r>
            <a:r>
              <a:rPr lang="en-MY" sz="3200" dirty="0">
                <a:solidFill>
                  <a:srgbClr val="FF0000"/>
                </a:solidFill>
              </a:rPr>
              <a:t>SLE with moderate disease activity </a:t>
            </a:r>
          </a:p>
          <a:p>
            <a:pPr marL="457200" lvl="1" indent="0" algn="just">
              <a:buNone/>
            </a:pPr>
            <a:r>
              <a:rPr lang="en-MY" sz="3200" dirty="0">
                <a:solidFill>
                  <a:srgbClr val="FF0000"/>
                </a:solidFill>
              </a:rPr>
              <a:t>		        - status improving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MY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81841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B57FF0-3E71-4AB8-AD50-2FD2BF390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6903" y="1498123"/>
            <a:ext cx="10286914" cy="512782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AD3096-2FF0-EA45-FDF9-D5CAF4131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3</a:t>
            </a:r>
            <a:r>
              <a:rPr lang="en-MY" baseline="-25000" dirty="0"/>
              <a:t>-2</a:t>
            </a:r>
            <a:endParaRPr lang="en-GB" baseline="-25000" dirty="0"/>
          </a:p>
        </p:txBody>
      </p:sp>
    </p:spTree>
    <p:extLst>
      <p:ext uri="{BB962C8B-B14F-4D97-AF65-F5344CB8AC3E}">
        <p14:creationId xmlns:p14="http://schemas.microsoft.com/office/powerpoint/2010/main" val="3124792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B237D26-208B-4705-AE9E-BE924B6C22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2104" y="320500"/>
            <a:ext cx="9020710" cy="63679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C59B707-4B9B-0168-AB94-8280794BDABF}"/>
              </a:ext>
            </a:extLst>
          </p:cNvPr>
          <p:cNvSpPr/>
          <p:nvPr/>
        </p:nvSpPr>
        <p:spPr>
          <a:xfrm>
            <a:off x="5691581" y="2717229"/>
            <a:ext cx="2704272" cy="20499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24425E6-218F-4EFF-A385-9C73A3D60158}"/>
              </a:ext>
            </a:extLst>
          </p:cNvPr>
          <p:cNvSpPr txBox="1">
            <a:spLocks/>
          </p:cNvSpPr>
          <p:nvPr/>
        </p:nvSpPr>
        <p:spPr>
          <a:xfrm>
            <a:off x="59221" y="3003704"/>
            <a:ext cx="2180545" cy="1342266"/>
          </a:xfrm>
          <a:prstGeom prst="rect">
            <a:avLst/>
          </a:prstGeom>
          <a:solidFill>
            <a:srgbClr val="D1A4D7"/>
          </a:solidFill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MY" dirty="0"/>
              <a:t>Answer 3</a:t>
            </a:r>
            <a:r>
              <a:rPr lang="en-MY" baseline="-25000" dirty="0"/>
              <a:t>-3</a:t>
            </a:r>
            <a:endParaRPr lang="en-GB" baseline="-250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A102FBE-DF02-4EA7-B1E2-F6D951F4EE01}"/>
              </a:ext>
            </a:extLst>
          </p:cNvPr>
          <p:cNvSpPr/>
          <p:nvPr/>
        </p:nvSpPr>
        <p:spPr>
          <a:xfrm>
            <a:off x="3982491" y="320500"/>
            <a:ext cx="6122453" cy="88796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27885E-DBD8-D554-EA7A-B09AF4FD5E02}"/>
              </a:ext>
            </a:extLst>
          </p:cNvPr>
          <p:cNvSpPr/>
          <p:nvPr/>
        </p:nvSpPr>
        <p:spPr>
          <a:xfrm>
            <a:off x="2660385" y="706723"/>
            <a:ext cx="347920" cy="29114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670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5D1E69-EB2C-7BBC-5493-62C5ACFA6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CE48AC-6DE0-588D-B6F2-34602273A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78121"/>
            <a:ext cx="10744200" cy="3998842"/>
          </a:xfrm>
        </p:spPr>
        <p:txBody>
          <a:bodyPr>
            <a:normAutofit/>
          </a:bodyPr>
          <a:lstStyle/>
          <a:p>
            <a:pPr algn="just"/>
            <a:r>
              <a:rPr lang="en-MY" sz="3200" dirty="0"/>
              <a:t>Miss S </a:t>
            </a:r>
            <a:r>
              <a:rPr lang="en-MY" sz="3200" dirty="0" err="1"/>
              <a:t>fulfills</a:t>
            </a:r>
            <a:r>
              <a:rPr lang="en-MY" sz="3200" dirty="0"/>
              <a:t> the classification criteria of SLE</a:t>
            </a:r>
            <a:r>
              <a:rPr lang="en-US" sz="3200" dirty="0"/>
              <a:t> based on musculoskeletal, mucocutaneous &amp; </a:t>
            </a:r>
            <a:r>
              <a:rPr lang="en-US" sz="3200" dirty="0" err="1"/>
              <a:t>haematological</a:t>
            </a:r>
            <a:r>
              <a:rPr lang="en-US" sz="3200" dirty="0"/>
              <a:t> manifestations with positive ANA</a:t>
            </a:r>
            <a:r>
              <a:rPr lang="en-GB" sz="3200" dirty="0"/>
              <a:t>.</a:t>
            </a:r>
          </a:p>
          <a:p>
            <a:pPr algn="just"/>
            <a:r>
              <a:rPr lang="en-US" sz="3200" dirty="0"/>
              <a:t>Her Rheumatology Clinic appointment is in 1 month.</a:t>
            </a:r>
          </a:p>
          <a:p>
            <a:pPr algn="just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566708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C298B-190F-C6B6-2CFF-F3370CCA9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29F56-2971-ADC5-BCC3-B3AEC1144F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62364"/>
            <a:ext cx="10744200" cy="4214599"/>
          </a:xfrm>
        </p:spPr>
        <p:txBody>
          <a:bodyPr>
            <a:normAutofit/>
          </a:bodyPr>
          <a:lstStyle/>
          <a:p>
            <a:r>
              <a:rPr lang="en-MY" sz="3200" dirty="0"/>
              <a:t>Treatment: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Initiate T Azathioprine 50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Taper T Prednisolone to 7.5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Continue T HCQ 200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Discontinue NSAIDs</a:t>
            </a:r>
          </a:p>
          <a:p>
            <a:endParaRPr lang="en-MY" sz="3200" dirty="0"/>
          </a:p>
          <a:p>
            <a:endParaRPr lang="en-MY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273578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5A58AF5-9E06-476F-BBED-B4FC5E8D1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830" y="1374426"/>
            <a:ext cx="8308367" cy="197847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ADE2CB6-1B5F-E5AF-603B-C8B13A37BF33}"/>
              </a:ext>
            </a:extLst>
          </p:cNvPr>
          <p:cNvSpPr/>
          <p:nvPr/>
        </p:nvSpPr>
        <p:spPr>
          <a:xfrm>
            <a:off x="2482178" y="2505327"/>
            <a:ext cx="7730334" cy="7336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C322380-1319-4987-84D2-866235AD5A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4830" y="3438852"/>
            <a:ext cx="8308367" cy="293471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539D231-8617-C240-265C-825C3D534DFD}"/>
              </a:ext>
            </a:extLst>
          </p:cNvPr>
          <p:cNvSpPr/>
          <p:nvPr/>
        </p:nvSpPr>
        <p:spPr>
          <a:xfrm>
            <a:off x="2382978" y="3934270"/>
            <a:ext cx="7980219" cy="115143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55F922-33C9-081E-EA6D-FCBD548A3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Recommendations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143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1BEBF5-676D-0069-E378-5FC3DB49A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4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BC413-6D7B-E2C8-62F8-F0FB24920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26751"/>
            <a:ext cx="10744200" cy="4050212"/>
          </a:xfrm>
        </p:spPr>
        <p:txBody>
          <a:bodyPr>
            <a:normAutofit/>
          </a:bodyPr>
          <a:lstStyle/>
          <a:p>
            <a:r>
              <a:rPr lang="en-MY" sz="3200" dirty="0"/>
              <a:t>How do you monitor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38490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5121C-2C35-40E7-94AB-A2671983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4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6C2B8C-0173-4138-9CEB-87BC4B29A281}"/>
              </a:ext>
            </a:extLst>
          </p:cNvPr>
          <p:cNvSpPr txBox="1">
            <a:spLocks/>
          </p:cNvSpPr>
          <p:nvPr/>
        </p:nvSpPr>
        <p:spPr>
          <a:xfrm>
            <a:off x="959546" y="151081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dirty="0"/>
              <a:t>Monitor for side effects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D58F3B-2B8F-422C-BD47-6E4C99F6E4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1966482"/>
            <a:ext cx="10647109" cy="475499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570938-35D3-4C75-B481-40215BBFEE45}"/>
              </a:ext>
            </a:extLst>
          </p:cNvPr>
          <p:cNvSpPr/>
          <p:nvPr/>
        </p:nvSpPr>
        <p:spPr>
          <a:xfrm>
            <a:off x="6870786" y="1880171"/>
            <a:ext cx="2682240" cy="497782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344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75121C-2C35-40E7-94AB-A26719833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4</a:t>
            </a:r>
            <a:r>
              <a:rPr lang="en-MY" baseline="-25000" dirty="0"/>
              <a:t>-2</a:t>
            </a:r>
            <a:endParaRPr lang="en-GB" baseline="-25000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76C2B8C-0173-4138-9CEB-87BC4B29A281}"/>
              </a:ext>
            </a:extLst>
          </p:cNvPr>
          <p:cNvSpPr txBox="1">
            <a:spLocks/>
          </p:cNvSpPr>
          <p:nvPr/>
        </p:nvSpPr>
        <p:spPr>
          <a:xfrm>
            <a:off x="959546" y="151081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MY" dirty="0"/>
              <a:t>Monitor for side effects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8148B8-4F00-40B7-9F5C-9E7448261D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7011" y="2137025"/>
            <a:ext cx="10613206" cy="289731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8570938-35D3-4C75-B481-40215BBFEE45}"/>
              </a:ext>
            </a:extLst>
          </p:cNvPr>
          <p:cNvSpPr/>
          <p:nvPr/>
        </p:nvSpPr>
        <p:spPr>
          <a:xfrm>
            <a:off x="7089168" y="2280864"/>
            <a:ext cx="2463857" cy="275347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98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1563B-A601-2C6F-73DA-DDACBEBEC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4790DB-3EE9-9EA3-F24E-1FD8A2311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26751"/>
            <a:ext cx="10744200" cy="4050212"/>
          </a:xfrm>
        </p:spPr>
        <p:txBody>
          <a:bodyPr>
            <a:normAutofit/>
          </a:bodyPr>
          <a:lstStyle/>
          <a:p>
            <a:r>
              <a:rPr lang="en-MY" sz="3200" dirty="0"/>
              <a:t>3 months later, Miss S is seen in the rheumatology clinic again.</a:t>
            </a:r>
          </a:p>
          <a:p>
            <a:endParaRPr lang="en-MY" sz="3200" dirty="0"/>
          </a:p>
          <a:p>
            <a:pPr algn="just"/>
            <a:r>
              <a:rPr lang="en-US" sz="3200" dirty="0"/>
              <a:t>She complains of lethargy &amp; shortness of breath on exertion associated with palpitation for the last 1 month. </a:t>
            </a:r>
            <a:endParaRPr lang="en-MY" sz="3200" dirty="0"/>
          </a:p>
          <a:p>
            <a:pPr algn="just"/>
            <a:endParaRPr lang="en-MY" sz="3200" dirty="0"/>
          </a:p>
          <a:p>
            <a:pPr marL="0" indent="0">
              <a:buNone/>
            </a:pPr>
            <a:r>
              <a:rPr lang="en-MY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47569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5ADF1-A0EB-62F5-02D5-D7B1EB948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DC2CB0-2FA2-A48E-6CB3-7BCCFF2B7B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88395"/>
            <a:ext cx="10744200" cy="3988567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en-US" sz="3200" dirty="0"/>
              <a:t>What further history would you ask this patient?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4862045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5ABE7-595B-913A-50FB-560F88B7F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54AC4D-864E-950C-9FF2-DBDB38042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47299"/>
            <a:ext cx="10744200" cy="4029664"/>
          </a:xfrm>
        </p:spPr>
        <p:txBody>
          <a:bodyPr>
            <a:normAutofit/>
          </a:bodyPr>
          <a:lstStyle/>
          <a:p>
            <a:r>
              <a:rPr lang="en-US" sz="3200" dirty="0"/>
              <a:t>Systemic review (to look for SLE flare)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897346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E055D-0FF2-E2D2-A628-570424D18E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5</a:t>
            </a:r>
            <a:r>
              <a:rPr lang="en-MY" baseline="-25000" dirty="0"/>
              <a:t>-2</a:t>
            </a:r>
            <a:endParaRPr lang="en-GB" baseline="-25000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C60887B-95BB-0C6C-44C2-17AB573619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0952859"/>
              </p:ext>
            </p:extLst>
          </p:nvPr>
        </p:nvGraphicFramePr>
        <p:xfrm>
          <a:off x="723901" y="1684374"/>
          <a:ext cx="10744198" cy="464026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34447">
                  <a:extLst>
                    <a:ext uri="{9D8B030D-6E8A-4147-A177-3AD203B41FA5}">
                      <a16:colId xmlns:a16="http://schemas.microsoft.com/office/drawing/2014/main" val="1583849899"/>
                    </a:ext>
                  </a:extLst>
                </a:gridCol>
                <a:gridCol w="3482536">
                  <a:extLst>
                    <a:ext uri="{9D8B030D-6E8A-4147-A177-3AD203B41FA5}">
                      <a16:colId xmlns:a16="http://schemas.microsoft.com/office/drawing/2014/main" val="1572700305"/>
                    </a:ext>
                  </a:extLst>
                </a:gridCol>
                <a:gridCol w="4927215">
                  <a:extLst>
                    <a:ext uri="{9D8B030D-6E8A-4147-A177-3AD203B41FA5}">
                      <a16:colId xmlns:a16="http://schemas.microsoft.com/office/drawing/2014/main" val="44432837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effectLst/>
                        </a:rPr>
                        <a:t>System involvement 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 anchor="ctr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effectLst/>
                        </a:rPr>
                        <a:t>History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Physical examination</a:t>
                      </a:r>
                      <a:endParaRPr lang="en-GB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A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910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Musculoskeletal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Joint pain, muscle weakness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Tender/swollen joint, muscle power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84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Mucocutaneous 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Alopecia, oral ulcer, rash, bruising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Lupus specific, lupus non-specific, lupus mimickers or drug-related rash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34118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Renal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Frothy urine, leg swelling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Blood pressure, pedal oedema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2222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Neurological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Seizure, numbness, weakness, headache, cognitive impairment, hallucination, mood disturbance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Mental state [using mental state examination (MSE) and mini-mental state examination (MMSE)], neurological deficit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135541"/>
                  </a:ext>
                </a:extLst>
              </a:tr>
              <a:tr h="3965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Cardiopulmonary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Chest pain, dyspnoea, cough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Blood pressure, heart rate, respiratory rate, lung crepitations, peripheral oedema, new cardiac murmur, signs of serositis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0790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Vascular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Claudication, discolouration of extremities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Raynaud’s phenomenon, absence/weak peripheral pulses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0397606"/>
                  </a:ext>
                </a:extLst>
              </a:tr>
              <a:tr h="6741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Gastrointestinal 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Abdominal pain, altered bowel habit, per rectal bleed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Tender abdomen, jaundice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7731601"/>
                  </a:ext>
                </a:extLst>
              </a:tr>
              <a:tr h="341942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>
                          <a:effectLst/>
                        </a:rPr>
                        <a:t>Ophthalmic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Blurring of vision, red eye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MY" sz="1800" dirty="0">
                          <a:effectLst/>
                        </a:rPr>
                        <a:t>Visual acuity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51110" marR="51110" marT="0" marB="0">
                    <a:lnL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3621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93940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3D2E0A-AB85-68DA-D8DD-D146570652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25CED-41E9-5D51-F248-F6F7C4687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5</a:t>
            </a:r>
            <a:r>
              <a:rPr lang="en-MY" baseline="-25000" dirty="0"/>
              <a:t>-3</a:t>
            </a:r>
            <a:endParaRPr lang="en-GB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38D4E9-FBA8-F165-B13C-C3B5DFF40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82912"/>
            <a:ext cx="10744200" cy="4194051"/>
          </a:xfrm>
        </p:spPr>
        <p:txBody>
          <a:bodyPr>
            <a:normAutofit/>
          </a:bodyPr>
          <a:lstStyle/>
          <a:p>
            <a:r>
              <a:rPr lang="en-US" sz="3200" dirty="0"/>
              <a:t>Other relevant history including: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Constitutional symptoms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Any history suggestive of infection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200" dirty="0"/>
              <a:t>Any bleeding tendency/history</a:t>
            </a:r>
          </a:p>
          <a:p>
            <a:pPr lvl="1"/>
            <a:endParaRPr lang="en-US" sz="3200" dirty="0"/>
          </a:p>
          <a:p>
            <a:r>
              <a:rPr lang="en-US" sz="3200" dirty="0"/>
              <a:t>Compliance to medication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681705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292B845-F645-418D-8918-CA127245B0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4"/>
          <a:stretch/>
        </p:blipFill>
        <p:spPr>
          <a:xfrm>
            <a:off x="2417290" y="0"/>
            <a:ext cx="977470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220E898-1A05-7E2B-BCEA-BCA1D0597DE0}"/>
              </a:ext>
            </a:extLst>
          </p:cNvPr>
          <p:cNvSpPr/>
          <p:nvPr/>
        </p:nvSpPr>
        <p:spPr>
          <a:xfrm>
            <a:off x="10867458" y="0"/>
            <a:ext cx="1324542" cy="24561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AFDCFA-0ED4-77B2-779D-FE3439E0B878}"/>
              </a:ext>
            </a:extLst>
          </p:cNvPr>
          <p:cNvSpPr/>
          <p:nvPr/>
        </p:nvSpPr>
        <p:spPr>
          <a:xfrm>
            <a:off x="2578596" y="2548620"/>
            <a:ext cx="1228484" cy="5073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CD9949-9810-9F34-6009-0DE6F01C3093}"/>
              </a:ext>
            </a:extLst>
          </p:cNvPr>
          <p:cNvSpPr/>
          <p:nvPr/>
        </p:nvSpPr>
        <p:spPr>
          <a:xfrm>
            <a:off x="2417290" y="4754150"/>
            <a:ext cx="1628898" cy="5073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8AABE7-9C01-A46D-B66B-4D75C37FE3F2}"/>
              </a:ext>
            </a:extLst>
          </p:cNvPr>
          <p:cNvSpPr/>
          <p:nvPr/>
        </p:nvSpPr>
        <p:spPr>
          <a:xfrm>
            <a:off x="6108490" y="5131837"/>
            <a:ext cx="5948737" cy="16491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B52CAA-8652-4F24-22BC-DB850D572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26235"/>
            <a:ext cx="2417289" cy="2205530"/>
          </a:xfrm>
        </p:spPr>
        <p:txBody>
          <a:bodyPr>
            <a:noAutofit/>
          </a:bodyPr>
          <a:lstStyle/>
          <a:p>
            <a:r>
              <a:rPr lang="en-MY" sz="3600" dirty="0"/>
              <a:t>Algorithm 1: Diagnosis of SLE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007157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5D9DA-8F55-8CC5-5277-F5E316B4A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9F1A8-7F52-72AE-3F9B-F860D4F1E3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85654"/>
            <a:ext cx="10744200" cy="4091309"/>
          </a:xfrm>
        </p:spPr>
        <p:txBody>
          <a:bodyPr>
            <a:normAutofit/>
          </a:bodyPr>
          <a:lstStyle/>
          <a:p>
            <a:r>
              <a:rPr lang="en-US" sz="3200" dirty="0"/>
              <a:t>She denies any fever.</a:t>
            </a:r>
          </a:p>
          <a:p>
            <a:r>
              <a:rPr lang="en-US" sz="3200" dirty="0"/>
              <a:t>No bleeding tendency</a:t>
            </a:r>
          </a:p>
          <a:p>
            <a:r>
              <a:rPr lang="en-US" sz="3200" dirty="0"/>
              <a:t>Other systemic review unremarkable.</a:t>
            </a:r>
          </a:p>
          <a:p>
            <a:r>
              <a:rPr lang="en-US" sz="3200" dirty="0"/>
              <a:t>Patient is compliant with medication.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78429802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0D8C2-9796-7FD5-90E4-DF651C5C7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Physical examination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E81E94-5BB1-433D-AA97-7ADC61438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93187"/>
            <a:ext cx="10744200" cy="4183776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Clr>
                <a:schemeClr val="dk1"/>
              </a:buClr>
              <a:buSzPct val="100000"/>
            </a:pPr>
            <a:r>
              <a:rPr lang="en-GB" sz="3200" dirty="0">
                <a:solidFill>
                  <a:schemeClr val="dk1"/>
                </a:solidFill>
              </a:rPr>
              <a:t>General inspection: pallor with tinge of jaundice</a:t>
            </a:r>
          </a:p>
          <a:p>
            <a:pPr>
              <a:buClr>
                <a:schemeClr val="dk1"/>
              </a:buClr>
              <a:buSzPct val="100000"/>
            </a:pPr>
            <a:r>
              <a:rPr lang="en-GB" sz="3200" dirty="0">
                <a:solidFill>
                  <a:schemeClr val="dk1"/>
                </a:solidFill>
              </a:rPr>
              <a:t>BP 126/78 mmHg, HR 100 beats/min, temp = 37⁰C, RR = 16 breaths/min, pain score = 0</a:t>
            </a:r>
          </a:p>
          <a:p>
            <a:pPr>
              <a:buClr>
                <a:schemeClr val="dk1"/>
              </a:buClr>
              <a:buSzPct val="100000"/>
            </a:pPr>
            <a:r>
              <a:rPr lang="en-GB" sz="3200" dirty="0">
                <a:solidFill>
                  <a:schemeClr val="dk1"/>
                </a:solidFill>
              </a:rPr>
              <a:t>Peripheral findings: no rashes, no synovitis</a:t>
            </a:r>
          </a:p>
          <a:p>
            <a:pPr>
              <a:buClr>
                <a:schemeClr val="dk1"/>
              </a:buClr>
              <a:buSzPct val="100000"/>
            </a:pPr>
            <a:r>
              <a:rPr lang="en-GB" sz="3200" dirty="0">
                <a:solidFill>
                  <a:schemeClr val="dk1"/>
                </a:solidFill>
              </a:rPr>
              <a:t>Other systemic examinations were unremarkable</a:t>
            </a:r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1319037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5EB1D-D0C7-AA7E-D2F2-08A0222E4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continues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E822A-8DB8-B77A-5778-9F414F5706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/>
              <a:t>Repeated investigations: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200" b="1" dirty="0"/>
              <a:t>Hb: 10.8 </a:t>
            </a:r>
            <a:r>
              <a:rPr lang="en-GB" sz="3200" b="1" dirty="0">
                <a:sym typeface="Wingdings" panose="05000000000000000000" pitchFamily="2" charset="2"/>
              </a:rPr>
              <a:t></a:t>
            </a:r>
            <a:r>
              <a:rPr lang="en-GB" sz="3200" b="1" dirty="0"/>
              <a:t> 6.8 g/dL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200" dirty="0"/>
              <a:t>TWC: 5 </a:t>
            </a:r>
            <a:r>
              <a:rPr lang="en-GB" sz="3200" dirty="0">
                <a:sym typeface="Wingdings" panose="05000000000000000000" pitchFamily="2" charset="2"/>
              </a:rPr>
              <a:t> 6 </a:t>
            </a:r>
            <a:r>
              <a:rPr lang="en-MY" sz="3200" dirty="0"/>
              <a:t>x 10</a:t>
            </a:r>
            <a:r>
              <a:rPr lang="en-MY" sz="3200" baseline="30000" dirty="0"/>
              <a:t>3 </a:t>
            </a:r>
            <a:r>
              <a:rPr lang="en-MY" sz="3200" dirty="0"/>
              <a:t>/</a:t>
            </a:r>
            <a:r>
              <a:rPr lang="en-MY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200" dirty="0"/>
              <a:t>L 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200" dirty="0"/>
              <a:t>Platelet: 180 </a:t>
            </a:r>
            <a:r>
              <a:rPr lang="en-GB" sz="3200" dirty="0">
                <a:sym typeface="Wingdings" panose="05000000000000000000" pitchFamily="2" charset="2"/>
              </a:rPr>
              <a:t> 150 </a:t>
            </a:r>
            <a:r>
              <a:rPr lang="en-MY" sz="3200" dirty="0"/>
              <a:t>x 10</a:t>
            </a:r>
            <a:r>
              <a:rPr lang="en-MY" sz="3200" baseline="30000" dirty="0"/>
              <a:t>3 </a:t>
            </a:r>
            <a:r>
              <a:rPr lang="en-MY" sz="3200" dirty="0"/>
              <a:t>/</a:t>
            </a:r>
            <a:r>
              <a:rPr lang="en-MY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200" dirty="0"/>
              <a:t>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RP: Normal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b="1" dirty="0"/>
              <a:t>LFT : Bilirubin 38 </a:t>
            </a:r>
            <a:r>
              <a:rPr lang="en-MY" sz="3200" b="1" dirty="0" err="1"/>
              <a:t>umol</a:t>
            </a:r>
            <a:r>
              <a:rPr lang="en-MY" sz="3200" b="1" dirty="0"/>
              <a:t>/L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Urinalysis remain normal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GB" sz="3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ESR: 20 </a:t>
            </a:r>
            <a:r>
              <a:rPr lang="en-GB" sz="3200" b="1" dirty="0">
                <a:solidFill>
                  <a:schemeClr val="dk1"/>
                </a:solidFill>
              </a:rPr>
              <a:t>→</a:t>
            </a:r>
            <a:r>
              <a:rPr lang="en-GB" sz="3200" b="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  54 mm/hr, CRP: 3 → 5 mg/L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b="1" dirty="0">
                <a:sym typeface="Wingdings" panose="05000000000000000000" pitchFamily="2" charset="2"/>
              </a:rPr>
              <a:t>C3: 0.5  0.38 g/L, C4: 0.07  0.03 g/L</a:t>
            </a:r>
          </a:p>
          <a:p>
            <a:pPr marL="457200" lvl="1" indent="0">
              <a:buNone/>
            </a:pP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4F2F091-30A5-4C9F-9A30-EB89E7A59F54}"/>
              </a:ext>
            </a:extLst>
          </p:cNvPr>
          <p:cNvSpPr txBox="1">
            <a:spLocks/>
          </p:cNvSpPr>
          <p:nvPr/>
        </p:nvSpPr>
        <p:spPr>
          <a:xfrm>
            <a:off x="8186057" y="2024009"/>
            <a:ext cx="3635829" cy="4335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360000">
              <a:buFont typeface="Courier New" panose="02070309020205020404" pitchFamily="49" charset="0"/>
              <a:buChar char="o"/>
            </a:pPr>
            <a:r>
              <a:rPr lang="en-MY" sz="3200" dirty="0"/>
              <a:t>ECG, CXR, echocardiogram = normal finding</a:t>
            </a:r>
            <a:endParaRPr lang="en-GB" sz="3200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562786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489328-59FD-DD5E-39C9-1B406AD70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C03AC-613E-FE40-FB73-CEF0CB528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continues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836ECF-AA81-A732-3131-757C15D490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54" y="1508920"/>
            <a:ext cx="11373492" cy="4668043"/>
          </a:xfrm>
        </p:spPr>
        <p:txBody>
          <a:bodyPr>
            <a:noAutofit/>
          </a:bodyPr>
          <a:lstStyle/>
          <a:p>
            <a:pPr algn="just"/>
            <a:r>
              <a:rPr lang="en-MY" dirty="0">
                <a:cs typeface="Arial" panose="020B0604020202020204" pitchFamily="34" charset="0"/>
              </a:rPr>
              <a:t>Further investigations:</a:t>
            </a:r>
          </a:p>
          <a:p>
            <a:pPr lvl="1" algn="just"/>
            <a:r>
              <a:rPr lang="en-GB" sz="2800" dirty="0">
                <a:ea typeface="Calibri"/>
                <a:cs typeface="Arial" panose="020B0604020202020204" pitchFamily="34" charset="0"/>
                <a:sym typeface="Calibri"/>
              </a:rPr>
              <a:t>FBP = </a:t>
            </a:r>
          </a:p>
          <a:p>
            <a:pPr marL="457200" lvl="1" indent="0" algn="just">
              <a:buNone/>
            </a:pPr>
            <a:r>
              <a:rPr lang="en-GB" sz="2800" dirty="0">
                <a:ea typeface="Calibri"/>
                <a:cs typeface="Arial" panose="020B0604020202020204" pitchFamily="34" charset="0"/>
                <a:sym typeface="Calibri"/>
              </a:rPr>
              <a:t>    N</a:t>
            </a:r>
            <a:r>
              <a:rPr lang="en-GB" sz="2800" dirty="0"/>
              <a:t>ormochromic, normocytic red cells. Mild red cells agglutinations seen.    </a:t>
            </a:r>
          </a:p>
          <a:p>
            <a:pPr marL="457200" lvl="1" indent="0" algn="just">
              <a:buNone/>
            </a:pPr>
            <a:r>
              <a:rPr lang="en-GB" sz="2800" dirty="0"/>
              <a:t>    Spherocytes seen. No polychromatic cells seen.</a:t>
            </a:r>
          </a:p>
          <a:p>
            <a:pPr marL="457200" lvl="1" indent="0" algn="just">
              <a:buNone/>
            </a:pPr>
            <a:r>
              <a:rPr lang="en-GB" sz="2800" dirty="0"/>
              <a:t>    </a:t>
            </a:r>
            <a:r>
              <a:rPr lang="en-GB" sz="2800" b="1" dirty="0"/>
              <a:t>Imp: Suggestive of autoimmune haemolytic anaemia.</a:t>
            </a:r>
          </a:p>
          <a:p>
            <a:pPr lvl="1" algn="just"/>
            <a:endParaRPr lang="en-GB" sz="2800" dirty="0">
              <a:solidFill>
                <a:srgbClr val="FF0000"/>
              </a:solidFill>
              <a:ea typeface="Calibri"/>
              <a:cs typeface="Arial" panose="020B0604020202020204" pitchFamily="34" charset="0"/>
              <a:sym typeface="Calibri"/>
            </a:endParaRPr>
          </a:p>
          <a:p>
            <a:pPr lvl="1" algn="just"/>
            <a:r>
              <a:rPr lang="en-GB" sz="2800" b="1" dirty="0">
                <a:ea typeface="Calibri"/>
                <a:cs typeface="Arial" panose="020B0604020202020204" pitchFamily="34" charset="0"/>
                <a:sym typeface="Calibri"/>
              </a:rPr>
              <a:t>Reticulocyte count = 4.3%</a:t>
            </a:r>
          </a:p>
          <a:p>
            <a:pPr lvl="1" algn="just"/>
            <a:r>
              <a:rPr lang="en-MY" sz="2800" b="1" dirty="0">
                <a:cs typeface="Arial" panose="020B0604020202020204" pitchFamily="34" charset="0"/>
              </a:rPr>
              <a:t>LDH = 540 U/L </a:t>
            </a:r>
          </a:p>
          <a:p>
            <a:pPr lvl="1" algn="just"/>
            <a:r>
              <a:rPr lang="en-US" sz="2800" b="1" dirty="0">
                <a:solidFill>
                  <a:schemeClr val="dk1"/>
                </a:solidFill>
                <a:ea typeface="Calibri"/>
                <a:cs typeface="Arial" panose="020B0604020202020204" pitchFamily="34" charset="0"/>
                <a:sym typeface="Calibri"/>
              </a:rPr>
              <a:t>Coombs test = (direct) IgG 3+ C3d 2+ </a:t>
            </a:r>
          </a:p>
          <a:p>
            <a:pPr lvl="1" algn="just"/>
            <a:r>
              <a:rPr lang="en-MY" sz="2800" dirty="0">
                <a:ea typeface="Lato" panose="020F0502020204030203" pitchFamily="34" charset="0"/>
                <a:cs typeface="Arial" panose="020B0604020202020204" pitchFamily="34" charset="0"/>
              </a:rPr>
              <a:t>Iron studies = within normal range</a:t>
            </a:r>
            <a:endParaRPr lang="en-A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8693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1A637-6A83-4D6D-885A-0FB7B8ED2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2853A-0BA1-44DE-BB77-8900504264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270589"/>
            <a:ext cx="10744200" cy="3906374"/>
          </a:xfrm>
        </p:spPr>
        <p:txBody>
          <a:bodyPr>
            <a:normAutofit/>
          </a:bodyPr>
          <a:lstStyle/>
          <a:p>
            <a:r>
              <a:rPr lang="en-MY" sz="3200" dirty="0"/>
              <a:t>What else should be done to this patient?</a:t>
            </a:r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59EBDB-132F-4E85-A355-40E0B392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Clinical Practice Guidelines Systemic Lupus Erythematosus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7254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1B9B0-3BDE-0BC6-76C2-476EA7F151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Answer 6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EE28E-3442-3292-A0AF-001304FF61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24009"/>
            <a:ext cx="10744200" cy="4152954"/>
          </a:xfrm>
        </p:spPr>
        <p:txBody>
          <a:bodyPr>
            <a:normAutofit/>
          </a:bodyPr>
          <a:lstStyle/>
          <a:p>
            <a:r>
              <a:rPr lang="en-MY" sz="3200" dirty="0"/>
              <a:t>Repeat disease activity assessment using SLEDAI-2K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MY" sz="3200" dirty="0"/>
              <a:t>Total score = 3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MY" sz="3200" dirty="0"/>
              <a:t>Low complement =2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MY" sz="3200" dirty="0"/>
              <a:t>Fever = 1</a:t>
            </a:r>
          </a:p>
          <a:p>
            <a:pPr lvl="1"/>
            <a:endParaRPr lang="en-MY" sz="3200" dirty="0"/>
          </a:p>
          <a:p>
            <a:pPr lvl="1">
              <a:buFont typeface="Wingdings" panose="05000000000000000000" pitchFamily="2" charset="2"/>
              <a:buChar char="Ø"/>
            </a:pPr>
            <a:endParaRPr lang="en-MY" sz="3200" dirty="0"/>
          </a:p>
          <a:p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46905248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B9E8CCF-C62E-4E2F-964B-757F9576B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3238" y="245012"/>
            <a:ext cx="9020710" cy="63679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5A544DA-F557-1302-BCF3-A4328A6F2CB9}"/>
              </a:ext>
            </a:extLst>
          </p:cNvPr>
          <p:cNvSpPr/>
          <p:nvPr/>
        </p:nvSpPr>
        <p:spPr>
          <a:xfrm>
            <a:off x="2793238" y="810968"/>
            <a:ext cx="518919" cy="28084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211489-5FA9-4C47-83ED-B6913405F3EF}"/>
              </a:ext>
            </a:extLst>
          </p:cNvPr>
          <p:cNvSpPr txBox="1"/>
          <p:nvPr/>
        </p:nvSpPr>
        <p:spPr>
          <a:xfrm>
            <a:off x="132232" y="3696186"/>
            <a:ext cx="266100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MY" sz="2800" b="1" dirty="0">
                <a:solidFill>
                  <a:srgbClr val="FF0000"/>
                </a:solidFill>
              </a:rPr>
              <a:t>Note:</a:t>
            </a:r>
          </a:p>
          <a:p>
            <a:pPr algn="just"/>
            <a:r>
              <a:rPr lang="en-MY" sz="2800" b="1" dirty="0">
                <a:solidFill>
                  <a:srgbClr val="FF0000"/>
                </a:solidFill>
              </a:rPr>
              <a:t>Not all active SLE</a:t>
            </a:r>
            <a:r>
              <a:rPr lang="en-GB" sz="2800" b="1" dirty="0">
                <a:solidFill>
                  <a:srgbClr val="FF0000"/>
                </a:solidFill>
              </a:rPr>
              <a:t> (e.g. AIHA)</a:t>
            </a:r>
            <a:r>
              <a:rPr lang="en-MY" sz="2800" b="1" dirty="0">
                <a:solidFill>
                  <a:srgbClr val="FF0000"/>
                </a:solidFill>
              </a:rPr>
              <a:t> is captured under SLEDAI-2K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8A2B9D-C97E-4007-ACAB-7FA1F4CACA2D}"/>
              </a:ext>
            </a:extLst>
          </p:cNvPr>
          <p:cNvSpPr/>
          <p:nvPr/>
        </p:nvSpPr>
        <p:spPr>
          <a:xfrm>
            <a:off x="2793238" y="2769591"/>
            <a:ext cx="2950016" cy="204998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489883A-BDD3-D3E5-18FB-26CE1F8BBF9B}"/>
              </a:ext>
            </a:extLst>
          </p:cNvPr>
          <p:cNvSpPr txBox="1">
            <a:spLocks/>
          </p:cNvSpPr>
          <p:nvPr/>
        </p:nvSpPr>
        <p:spPr>
          <a:xfrm>
            <a:off x="132232" y="1965302"/>
            <a:ext cx="2549323" cy="1196512"/>
          </a:xfrm>
          <a:prstGeom prst="rect">
            <a:avLst/>
          </a:prstGeom>
          <a:solidFill>
            <a:srgbClr val="D1A4D7"/>
          </a:solidFill>
        </p:spPr>
        <p:txBody>
          <a:bodyPr anchor="ctr" anchorCtr="0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MY" sz="4000" dirty="0"/>
              <a:t>Answer 6</a:t>
            </a:r>
            <a:endParaRPr lang="en-GB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3112921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EAD37F-A2EE-4C5C-3C43-A0B559C47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Question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574D4-95AF-34BE-FAE7-8184D659F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57574"/>
            <a:ext cx="10744200" cy="4019390"/>
          </a:xfrm>
        </p:spPr>
        <p:txBody>
          <a:bodyPr>
            <a:normAutofit/>
          </a:bodyPr>
          <a:lstStyle/>
          <a:p>
            <a:r>
              <a:rPr lang="en-US" sz="3200" dirty="0"/>
              <a:t>What is the current diagnosis for this patient?</a:t>
            </a:r>
            <a:endParaRPr lang="en-AU" sz="3200" dirty="0"/>
          </a:p>
        </p:txBody>
      </p:sp>
    </p:spTree>
    <p:extLst>
      <p:ext uri="{BB962C8B-B14F-4D97-AF65-F5344CB8AC3E}">
        <p14:creationId xmlns:p14="http://schemas.microsoft.com/office/powerpoint/2010/main" val="14682189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BD00C-8FE9-C402-2A28-98B9987A9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Answer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1FE4F4-4CE4-21E7-70CD-B720799F54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147299"/>
            <a:ext cx="10744200" cy="4029664"/>
          </a:xfrm>
        </p:spPr>
        <p:txBody>
          <a:bodyPr>
            <a:normAutofit/>
          </a:bodyPr>
          <a:lstStyle/>
          <a:p>
            <a:r>
              <a:rPr lang="en-US" sz="3200" dirty="0"/>
              <a:t>Active SLE with </a:t>
            </a:r>
            <a:r>
              <a:rPr lang="en-US" sz="3200" dirty="0" err="1"/>
              <a:t>haematological</a:t>
            </a:r>
            <a:r>
              <a:rPr lang="en-US" sz="3200" dirty="0"/>
              <a:t> flare (autoimmune </a:t>
            </a:r>
            <a:r>
              <a:rPr lang="en-US" sz="3200" dirty="0" err="1"/>
              <a:t>haemolytic</a:t>
            </a:r>
            <a:r>
              <a:rPr lang="en-US" sz="3200" dirty="0"/>
              <a:t> </a:t>
            </a:r>
            <a:r>
              <a:rPr lang="en-US" sz="3200" dirty="0" err="1"/>
              <a:t>anaemia</a:t>
            </a:r>
            <a:r>
              <a:rPr lang="en-US" sz="3200" dirty="0"/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9098152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B173F-63EB-AB0F-E231-BA24EC310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6F3B0-2DC3-C4DE-4846-DF7D95862C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736333"/>
            <a:ext cx="10744200" cy="4440630"/>
          </a:xfrm>
        </p:spPr>
        <p:txBody>
          <a:bodyPr>
            <a:normAutofit/>
          </a:bodyPr>
          <a:lstStyle/>
          <a:p>
            <a:pPr algn="just"/>
            <a:r>
              <a:rPr lang="en-US" sz="3200" dirty="0"/>
              <a:t>Patient is admitted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Started on IV Hydrocortisone 100 mg TDS (high dose corticosteroids)</a:t>
            </a:r>
          </a:p>
          <a:p>
            <a:endParaRPr lang="en-US" sz="3200" dirty="0"/>
          </a:p>
          <a:p>
            <a:r>
              <a:rPr lang="en-US" sz="3200" dirty="0"/>
              <a:t>On Day 3 of admission, her symptoms have improved. </a:t>
            </a:r>
          </a:p>
          <a:p>
            <a:r>
              <a:rPr lang="en-US" sz="3200" dirty="0"/>
              <a:t>Hb = 6.5 </a:t>
            </a:r>
            <a:r>
              <a:rPr lang="en-US" sz="3200" dirty="0">
                <a:sym typeface="Wingdings" panose="05000000000000000000" pitchFamily="2" charset="2"/>
              </a:rPr>
              <a:t></a:t>
            </a:r>
            <a:r>
              <a:rPr lang="en-US" sz="3200" dirty="0"/>
              <a:t> 8.5 g/dL and LDH </a:t>
            </a:r>
            <a:r>
              <a:rPr lang="en-US" sz="3200" dirty="0" err="1"/>
              <a:t>normalised</a:t>
            </a:r>
            <a:endParaRPr lang="en-US" sz="3200" dirty="0"/>
          </a:p>
          <a:p>
            <a:r>
              <a:rPr lang="en-US" sz="3200" dirty="0"/>
              <a:t>IV Hydrocortisone is switched to T Prednisolone 30 mg OD</a:t>
            </a:r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06665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E922C-5DF7-0448-6AC7-C070D8042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7DD12-1A1E-0A81-D040-E44823306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03461"/>
            <a:ext cx="10744200" cy="4173502"/>
          </a:xfrm>
        </p:spPr>
        <p:txBody>
          <a:bodyPr>
            <a:normAutofit/>
          </a:bodyPr>
          <a:lstStyle/>
          <a:p>
            <a:pPr algn="just"/>
            <a:r>
              <a:rPr lang="en-MY" sz="3200" dirty="0"/>
              <a:t>While waiting for her appointment, how would you assess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2974826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15ADEE-D594-E936-5B27-41FDB5B244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BAD52-066D-8565-D2F3-282CADFC0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E92EF4-D036-A8CC-C26D-B8914A68CC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She remains well &amp; discharged at Day 5 of admission with: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T Prednisolone 30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T Hydroxychloroquine 200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T Azathioprine increased to 100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T Pantoprazole 40 mg OD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Calcium and vitamin D3 supplements</a:t>
            </a:r>
          </a:p>
          <a:p>
            <a:pPr lvl="1"/>
            <a:endParaRPr lang="en-US" sz="3000" dirty="0"/>
          </a:p>
          <a:p>
            <a:r>
              <a:rPr lang="en-US" sz="3000" dirty="0"/>
              <a:t>She is given TCA 2/52 for blood monitoring to look for: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increment in Hb</a:t>
            </a:r>
          </a:p>
          <a:p>
            <a:pPr lvl="1" indent="-360000">
              <a:buFont typeface="Courier New" panose="02070309020205020404" pitchFamily="49" charset="0"/>
              <a:buChar char="o"/>
            </a:pPr>
            <a:r>
              <a:rPr lang="en-US" sz="3000" dirty="0"/>
              <a:t>adverse effect after T Azathioprine dose increased</a:t>
            </a:r>
          </a:p>
        </p:txBody>
      </p:sp>
    </p:spTree>
    <p:extLst>
      <p:ext uri="{BB962C8B-B14F-4D97-AF65-F5344CB8AC3E}">
        <p14:creationId xmlns:p14="http://schemas.microsoft.com/office/powerpoint/2010/main" val="178382044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75141-D7D0-0113-57AE-0D8D12C60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A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1E94CB-3F2F-C87A-56C6-437CA99B98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en-US" sz="3000" dirty="0"/>
              <a:t>During </a:t>
            </a:r>
            <a:r>
              <a:rPr lang="en-US" sz="3200" dirty="0"/>
              <a:t>TCA 2 weeks later: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Patient is asymptomatic. </a:t>
            </a:r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Hb = 10.8 g/dL, TWC = 5.0 </a:t>
            </a:r>
            <a:r>
              <a:rPr lang="en-MY" sz="3200" dirty="0"/>
              <a:t>x 10</a:t>
            </a:r>
            <a:r>
              <a:rPr lang="en-MY" sz="3200" baseline="30000" dirty="0"/>
              <a:t>3 </a:t>
            </a:r>
            <a:r>
              <a:rPr lang="en-MY" sz="3200" dirty="0"/>
              <a:t>/</a:t>
            </a:r>
            <a:r>
              <a:rPr lang="en-MY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200" dirty="0"/>
              <a:t>L </a:t>
            </a:r>
            <a:r>
              <a:rPr lang="en-US" sz="3200" dirty="0"/>
              <a:t>, Plat = 180 </a:t>
            </a:r>
            <a:r>
              <a:rPr lang="en-MY" sz="3200" dirty="0"/>
              <a:t>x 10</a:t>
            </a:r>
            <a:r>
              <a:rPr lang="en-MY" sz="3200" baseline="30000" dirty="0"/>
              <a:t>3 </a:t>
            </a:r>
            <a:r>
              <a:rPr lang="en-MY" sz="3200" dirty="0"/>
              <a:t>/</a:t>
            </a:r>
            <a:r>
              <a:rPr lang="en-MY" sz="3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µ</a:t>
            </a:r>
            <a:r>
              <a:rPr lang="en-MY" sz="3200" dirty="0"/>
              <a:t>L </a:t>
            </a:r>
            <a:endParaRPr lang="en-US" sz="3200" dirty="0"/>
          </a:p>
          <a:p>
            <a:pPr lvl="1" indent="-360000" algn="just">
              <a:buFont typeface="Courier New" panose="02070309020205020404" pitchFamily="49" charset="0"/>
              <a:buChar char="o"/>
            </a:pPr>
            <a:r>
              <a:rPr lang="en-US" sz="3200" dirty="0"/>
              <a:t>LFT = normal</a:t>
            </a:r>
          </a:p>
          <a:p>
            <a:pPr algn="just"/>
            <a:endParaRPr lang="en-US" sz="3000" dirty="0"/>
          </a:p>
          <a:p>
            <a:pPr algn="just"/>
            <a:r>
              <a:rPr lang="en-US" sz="3200" dirty="0"/>
              <a:t>Prednisolone is tapered to 25 mg OD, then by 5 mg every fortnightly.</a:t>
            </a:r>
          </a:p>
          <a:p>
            <a:pPr algn="just"/>
            <a:r>
              <a:rPr lang="en-US" sz="3200" dirty="0"/>
              <a:t>The rest of medications are continued.</a:t>
            </a:r>
          </a:p>
          <a:p>
            <a:endParaRPr lang="en-US" sz="3000" dirty="0"/>
          </a:p>
          <a:p>
            <a:endParaRPr lang="en-AU" sz="3000" dirty="0"/>
          </a:p>
        </p:txBody>
      </p:sp>
    </p:spTree>
    <p:extLst>
      <p:ext uri="{BB962C8B-B14F-4D97-AF65-F5344CB8AC3E}">
        <p14:creationId xmlns:p14="http://schemas.microsoft.com/office/powerpoint/2010/main" val="173990336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C7A74-BD5B-C58C-005D-D0C2ECFC1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8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585810-EBA8-8023-80A0-75113BAC5D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44557"/>
            <a:ext cx="10744200" cy="4132406"/>
          </a:xfrm>
        </p:spPr>
        <p:txBody>
          <a:bodyPr>
            <a:normAutofit/>
          </a:bodyPr>
          <a:lstStyle/>
          <a:p>
            <a:pPr algn="just"/>
            <a:r>
              <a:rPr lang="en-MY" sz="3200" dirty="0"/>
              <a:t>When should the next review be to assess the patient’s condition?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62894578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4E0CEFE-64B4-4BC0-AAD6-F2D8A024D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0515" y="184550"/>
            <a:ext cx="5002441" cy="39820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54B469C-3B8A-D4D8-E0E5-CA1CA1080D83}"/>
              </a:ext>
            </a:extLst>
          </p:cNvPr>
          <p:cNvSpPr/>
          <p:nvPr/>
        </p:nvSpPr>
        <p:spPr>
          <a:xfrm>
            <a:off x="3261360" y="447280"/>
            <a:ext cx="1717040" cy="61014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F95941-F43E-4C03-8A01-EEB3AF892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270" y="0"/>
            <a:ext cx="5816246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AE1E00A-024B-0BEB-D89F-932DF5AC0419}"/>
              </a:ext>
            </a:extLst>
          </p:cNvPr>
          <p:cNvSpPr/>
          <p:nvPr/>
        </p:nvSpPr>
        <p:spPr>
          <a:xfrm>
            <a:off x="3878552" y="184550"/>
            <a:ext cx="1628396" cy="6673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891D205-6C1E-461C-9A05-C65B39684414}"/>
              </a:ext>
            </a:extLst>
          </p:cNvPr>
          <p:cNvSpPr/>
          <p:nvPr/>
        </p:nvSpPr>
        <p:spPr>
          <a:xfrm>
            <a:off x="9308444" y="184550"/>
            <a:ext cx="1386954" cy="20243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4E42108-9767-4365-9CD3-BABC28202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0163" y="4633283"/>
            <a:ext cx="4463143" cy="1189355"/>
          </a:xfrm>
        </p:spPr>
        <p:txBody>
          <a:bodyPr/>
          <a:lstStyle/>
          <a:p>
            <a:r>
              <a:rPr lang="en-MY" dirty="0"/>
              <a:t>Answer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45136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C0FED-CDAC-2758-96CB-FA946E21C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Scenario continues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B0A7B6-D362-D4BC-9CB3-0745E725E3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2075380"/>
            <a:ext cx="10744200" cy="4101583"/>
          </a:xfrm>
        </p:spPr>
        <p:txBody>
          <a:bodyPr>
            <a:normAutofit/>
          </a:bodyPr>
          <a:lstStyle/>
          <a:p>
            <a:r>
              <a:rPr lang="en-MY" sz="3200" dirty="0"/>
              <a:t>She is given the next TCA in 6/52.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11431128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DE8B53-C06A-AEB1-5CC0-D61882B18D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857">
                        <a14:foregroundMark x1="90857" y1="20929" x2="90857" y2="20929"/>
                        <a14:foregroundMark x1="90857" y1="20929" x2="90857" y2="20929"/>
                        <a14:foregroundMark x1="48500" y1="49571" x2="48500" y2="49571"/>
                        <a14:foregroundMark x1="62714" y1="48857" x2="62714" y2="48857"/>
                        <a14:foregroundMark x1="60786" y1="47357" x2="60786" y2="47357"/>
                        <a14:foregroundMark x1="60571" y1="48857" x2="60571" y2="48857"/>
                        <a14:foregroundMark x1="31571" y1="50786" x2="31571" y2="50786"/>
                        <a14:foregroundMark x1="42714" y1="40714" x2="42714" y2="40714"/>
                        <a14:foregroundMark x1="35714" y1="51714" x2="35714" y2="51714"/>
                        <a14:foregroundMark x1="42714" y1="40929" x2="42714" y2="40929"/>
                        <a14:foregroundMark x1="43429" y1="38714" x2="43429" y2="38714"/>
                        <a14:foregroundMark x1="29214" y1="79071" x2="29214" y2="79071"/>
                        <a14:foregroundMark x1="46000" y1="78714" x2="46000" y2="78714"/>
                        <a14:foregroundMark x1="41500" y1="77286" x2="41500" y2="77286"/>
                        <a14:foregroundMark x1="46143" y1="70286" x2="46143" y2="702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42054" y="-1"/>
            <a:ext cx="6610865" cy="6610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408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F7463-85D4-E3D0-38B7-169230DF6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MY" dirty="0"/>
              <a:t>Answer 1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8546C8-5655-63E1-6C30-CFEED5673C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MY" sz="3200" dirty="0"/>
              <a:t>Determine disease activity </a:t>
            </a:r>
            <a:r>
              <a:rPr lang="en-MY" sz="3200" dirty="0">
                <a:solidFill>
                  <a:srgbClr val="0070C0"/>
                </a:solidFill>
                <a:hlinkClick r:id="rId2"/>
              </a:rPr>
              <a:t>(https://www.mdcalc.com/calc/10099/systemic-lupus-erythematosus-disease-activity-index-2000-sledai-2k)</a:t>
            </a:r>
            <a:endParaRPr lang="en-MY" sz="3200" dirty="0">
              <a:solidFill>
                <a:srgbClr val="0070C0"/>
              </a:solidFill>
            </a:endParaRPr>
          </a:p>
          <a:p>
            <a:endParaRPr lang="en-GB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9E8641C-2106-4014-BE1F-258DF400B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674" y="3572776"/>
            <a:ext cx="10178265" cy="215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38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4DC05-9E3E-B13B-314A-8AEB9F47E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9" y="2366017"/>
            <a:ext cx="3380197" cy="2503934"/>
          </a:xfrm>
        </p:spPr>
        <p:txBody>
          <a:bodyPr>
            <a:noAutofit/>
          </a:bodyPr>
          <a:lstStyle/>
          <a:p>
            <a:r>
              <a:rPr lang="en-US" sz="2800" b="1" i="0" u="none" strike="noStrike" baseline="0" dirty="0">
                <a:latin typeface="Arial-BoldMT"/>
              </a:rPr>
              <a:t>Systemic Lupus Erythematosus Disease Activity</a:t>
            </a:r>
            <a:br>
              <a:rPr lang="en-US" sz="2800" b="1" i="0" u="none" strike="noStrike" baseline="0" dirty="0">
                <a:latin typeface="Arial-BoldMT"/>
              </a:rPr>
            </a:br>
            <a:r>
              <a:rPr lang="en-GB" sz="2800" b="1" i="0" u="none" strike="noStrike" baseline="0" dirty="0">
                <a:latin typeface="Arial-BoldMT"/>
              </a:rPr>
              <a:t>Index 2000 (SLEDAI-2K)</a:t>
            </a:r>
            <a:endParaRPr lang="en-GB" sz="28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389C1D-C42B-406C-8961-56B094316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746" y="0"/>
            <a:ext cx="4489807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5FF9B5A-FAA3-B483-CB6D-DAF734E52E43}"/>
              </a:ext>
            </a:extLst>
          </p:cNvPr>
          <p:cNvSpPr txBox="1"/>
          <p:nvPr/>
        </p:nvSpPr>
        <p:spPr>
          <a:xfrm>
            <a:off x="4020393" y="5463911"/>
            <a:ext cx="43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4</a:t>
            </a:r>
            <a:endParaRPr lang="en-GB" sz="28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E297CA-BEC9-431D-94A8-C1D16E0B3B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554" y="0"/>
            <a:ext cx="4301446" cy="60111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ABEF33-523C-43E1-A1DD-4F9B04D80A1C}"/>
              </a:ext>
            </a:extLst>
          </p:cNvPr>
          <p:cNvSpPr txBox="1"/>
          <p:nvPr/>
        </p:nvSpPr>
        <p:spPr>
          <a:xfrm>
            <a:off x="8470471" y="1547623"/>
            <a:ext cx="43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2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D83730-016A-4136-8AF2-0263CFD7EECE}"/>
              </a:ext>
            </a:extLst>
          </p:cNvPr>
          <p:cNvSpPr txBox="1"/>
          <p:nvPr/>
        </p:nvSpPr>
        <p:spPr>
          <a:xfrm>
            <a:off x="8470471" y="1842797"/>
            <a:ext cx="43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2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4380E4-FA09-48B1-B882-FDBD25EB302F}"/>
              </a:ext>
            </a:extLst>
          </p:cNvPr>
          <p:cNvSpPr txBox="1"/>
          <p:nvPr/>
        </p:nvSpPr>
        <p:spPr>
          <a:xfrm>
            <a:off x="8470471" y="2123160"/>
            <a:ext cx="436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2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05EC7E-2288-4E7B-90F8-F372A58430CC}"/>
              </a:ext>
            </a:extLst>
          </p:cNvPr>
          <p:cNvSpPr txBox="1"/>
          <p:nvPr/>
        </p:nvSpPr>
        <p:spPr>
          <a:xfrm>
            <a:off x="8428007" y="5463911"/>
            <a:ext cx="701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</a:rPr>
              <a:t>10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05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B57FF0-3E71-4AB8-AD50-2FD2BF390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6894" y="1007002"/>
            <a:ext cx="9685106" cy="48278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8292237-CD02-8AC3-85C3-162D32533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6241"/>
            <a:ext cx="2571622" cy="1189355"/>
          </a:xfrm>
        </p:spPr>
        <p:txBody>
          <a:bodyPr>
            <a:normAutofit/>
          </a:bodyPr>
          <a:lstStyle/>
          <a:p>
            <a:r>
              <a:rPr lang="en-MY" sz="4000" dirty="0"/>
              <a:t>Answer 1</a:t>
            </a:r>
            <a:r>
              <a:rPr lang="en-MY" sz="4000" baseline="-25000" dirty="0"/>
              <a:t>-2</a:t>
            </a:r>
            <a:endParaRPr lang="en-GB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3076601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B57FF0-3E71-4AB8-AD50-2FD2BF3901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0458" y="948705"/>
            <a:ext cx="9551542" cy="476125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F267DB2-FD78-4E86-8BFE-76CCAF23AA0C}"/>
              </a:ext>
            </a:extLst>
          </p:cNvPr>
          <p:cNvSpPr/>
          <p:nvPr/>
        </p:nvSpPr>
        <p:spPr>
          <a:xfrm>
            <a:off x="8116584" y="4808306"/>
            <a:ext cx="934948" cy="359595"/>
          </a:xfrm>
          <a:prstGeom prst="rect">
            <a:avLst/>
          </a:prstGeom>
          <a:solidFill>
            <a:srgbClr val="FFFF00">
              <a:alpha val="36078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04FBDBE-901C-4356-86D8-E498603F4F4E}"/>
              </a:ext>
            </a:extLst>
          </p:cNvPr>
          <p:cNvSpPr txBox="1"/>
          <p:nvPr/>
        </p:nvSpPr>
        <p:spPr>
          <a:xfrm>
            <a:off x="739653" y="5752643"/>
            <a:ext cx="1071851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MY" sz="2800" dirty="0">
                <a:solidFill>
                  <a:srgbClr val="FF0000"/>
                </a:solidFill>
              </a:rPr>
              <a:t>SLE with moderate disease activity with no major organ involvement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F57EA80-07BF-9446-397A-8878A3962B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26241"/>
            <a:ext cx="2571622" cy="1189355"/>
          </a:xfrm>
        </p:spPr>
        <p:txBody>
          <a:bodyPr>
            <a:normAutofit/>
          </a:bodyPr>
          <a:lstStyle/>
          <a:p>
            <a:r>
              <a:rPr lang="en-MY" sz="4000" dirty="0"/>
              <a:t>Answer 1</a:t>
            </a:r>
            <a:r>
              <a:rPr lang="en-MY" sz="4000" baseline="-25000" dirty="0"/>
              <a:t>-3</a:t>
            </a:r>
            <a:endParaRPr lang="en-GB" sz="4000" baseline="-25000" dirty="0"/>
          </a:p>
        </p:txBody>
      </p:sp>
    </p:spTree>
    <p:extLst>
      <p:ext uri="{BB962C8B-B14F-4D97-AF65-F5344CB8AC3E}">
        <p14:creationId xmlns:p14="http://schemas.microsoft.com/office/powerpoint/2010/main" val="4675190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281F2-E86B-41A1-4B8C-CF8FAEEA0F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dirty="0"/>
              <a:t>Question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9A64FE-818B-DB9F-3650-5A24AD79F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380" y="1952090"/>
            <a:ext cx="10744200" cy="4224873"/>
          </a:xfrm>
        </p:spPr>
        <p:txBody>
          <a:bodyPr>
            <a:normAutofit/>
          </a:bodyPr>
          <a:lstStyle/>
          <a:p>
            <a:r>
              <a:rPr lang="en-MY" sz="3200" dirty="0"/>
              <a:t>How would you manage this patient?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424110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E CPG template 3" id="{70C9DEBF-6740-C44A-8FF9-AECF46EBD451}" vid="{91620721-3165-6A43-8103-D728669D0D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2836</TotalTime>
  <Words>1288</Words>
  <Application>Microsoft Office PowerPoint</Application>
  <PresentationFormat>Widescreen</PresentationFormat>
  <Paragraphs>247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Arial</vt:lpstr>
      <vt:lpstr>Arial-BoldMT</vt:lpstr>
      <vt:lpstr>Calibri</vt:lpstr>
      <vt:lpstr>Courier New</vt:lpstr>
      <vt:lpstr>Lato</vt:lpstr>
      <vt:lpstr>Symbol</vt:lpstr>
      <vt:lpstr>Wingdings</vt:lpstr>
      <vt:lpstr>Office Theme</vt:lpstr>
      <vt:lpstr>Training of Core Trainers CPG Management of  Systemic Lupus Erythematosus</vt:lpstr>
      <vt:lpstr>Scenario</vt:lpstr>
      <vt:lpstr>Algorithm 1: Diagnosis of SLE</vt:lpstr>
      <vt:lpstr>Question 1</vt:lpstr>
      <vt:lpstr>Answer 1</vt:lpstr>
      <vt:lpstr>Systemic Lupus Erythematosus Disease Activity Index 2000 (SLEDAI-2K)</vt:lpstr>
      <vt:lpstr>Answer 1-2</vt:lpstr>
      <vt:lpstr>Answer 1-3</vt:lpstr>
      <vt:lpstr>Question 2</vt:lpstr>
      <vt:lpstr>PowerPoint Presentation</vt:lpstr>
      <vt:lpstr>Answer 2-2</vt:lpstr>
      <vt:lpstr>Answer 2-3</vt:lpstr>
      <vt:lpstr>Answer 2-4</vt:lpstr>
      <vt:lpstr>Scenario continues</vt:lpstr>
      <vt:lpstr>Scenario continues</vt:lpstr>
      <vt:lpstr>Question 3</vt:lpstr>
      <vt:lpstr>Answer 3</vt:lpstr>
      <vt:lpstr>Answer 3-2</vt:lpstr>
      <vt:lpstr>PowerPoint Presentation</vt:lpstr>
      <vt:lpstr>Scenario continues</vt:lpstr>
      <vt:lpstr>Recommendations</vt:lpstr>
      <vt:lpstr>Question 4 </vt:lpstr>
      <vt:lpstr>Answer 4</vt:lpstr>
      <vt:lpstr>Answer 4-2</vt:lpstr>
      <vt:lpstr>Scenario continues</vt:lpstr>
      <vt:lpstr>Question 5</vt:lpstr>
      <vt:lpstr>Answer 5</vt:lpstr>
      <vt:lpstr>Answer 5-2</vt:lpstr>
      <vt:lpstr>Answer 5-3</vt:lpstr>
      <vt:lpstr>Scenario continues</vt:lpstr>
      <vt:lpstr>Physical examination</vt:lpstr>
      <vt:lpstr>Scenario continues</vt:lpstr>
      <vt:lpstr>Scenario continues</vt:lpstr>
      <vt:lpstr>Question 6</vt:lpstr>
      <vt:lpstr>Answer 6</vt:lpstr>
      <vt:lpstr>PowerPoint Presentation</vt:lpstr>
      <vt:lpstr>Question 7</vt:lpstr>
      <vt:lpstr>Answer 7</vt:lpstr>
      <vt:lpstr>Scenario continues</vt:lpstr>
      <vt:lpstr>Scenario continues</vt:lpstr>
      <vt:lpstr>Scenario continues</vt:lpstr>
      <vt:lpstr>Question 8</vt:lpstr>
      <vt:lpstr>Answer 8</vt:lpstr>
      <vt:lpstr>Scenario continues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Tengku Noor Farhana Tengku Khalid</cp:lastModifiedBy>
  <cp:revision>39</cp:revision>
  <dcterms:created xsi:type="dcterms:W3CDTF">2023-11-29T06:59:45Z</dcterms:created>
  <dcterms:modified xsi:type="dcterms:W3CDTF">2025-02-03T03:27:26Z</dcterms:modified>
</cp:coreProperties>
</file>